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C9233DB-811D-479D-B6DC-BBAD800C871E}" type="datetimeFigureOut">
              <a:rPr lang="ru-KZ" smtClean="0"/>
              <a:t>04.09.2022</a:t>
            </a:fld>
            <a:endParaRPr lang="ru-KZ"/>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6D93F247-4C62-4009-8F87-B79FB82414F5}" type="slidenum">
              <a:rPr lang="ru-KZ" smtClean="0"/>
              <a:t>‹#›</a:t>
            </a:fld>
            <a:endParaRPr lang="ru-KZ"/>
          </a:p>
        </p:txBody>
      </p:sp>
    </p:spTree>
    <p:extLst>
      <p:ext uri="{BB962C8B-B14F-4D97-AF65-F5344CB8AC3E}">
        <p14:creationId xmlns:p14="http://schemas.microsoft.com/office/powerpoint/2010/main" val="498685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C9233DB-811D-479D-B6DC-BBAD800C871E}" type="datetimeFigureOut">
              <a:rPr lang="ru-KZ" smtClean="0"/>
              <a:t>04.09.2022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6D93F247-4C62-4009-8F87-B79FB82414F5}" type="slidenum">
              <a:rPr lang="ru-KZ" smtClean="0"/>
              <a:t>‹#›</a:t>
            </a:fld>
            <a:endParaRPr lang="ru-KZ"/>
          </a:p>
        </p:txBody>
      </p:sp>
    </p:spTree>
    <p:extLst>
      <p:ext uri="{BB962C8B-B14F-4D97-AF65-F5344CB8AC3E}">
        <p14:creationId xmlns:p14="http://schemas.microsoft.com/office/powerpoint/2010/main" val="619515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C9233DB-811D-479D-B6DC-BBAD800C871E}" type="datetimeFigureOut">
              <a:rPr lang="ru-KZ" smtClean="0"/>
              <a:t>04.09.2022</a:t>
            </a:fld>
            <a:endParaRPr lang="ru-KZ"/>
          </a:p>
        </p:txBody>
      </p:sp>
      <p:sp>
        <p:nvSpPr>
          <p:cNvPr id="5" name="Footer Placeholder 4"/>
          <p:cNvSpPr>
            <a:spLocks noGrp="1"/>
          </p:cNvSpPr>
          <p:nvPr>
            <p:ph type="ftr" sz="quarter" idx="11"/>
          </p:nvPr>
        </p:nvSpPr>
        <p:spPr>
          <a:xfrm>
            <a:off x="774923" y="5951811"/>
            <a:ext cx="7896279" cy="365125"/>
          </a:xfrm>
        </p:spPr>
        <p:txBody>
          <a:bodyPr/>
          <a:lstStyle/>
          <a:p>
            <a:endParaRPr lang="ru-KZ"/>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6D93F247-4C62-4009-8F87-B79FB82414F5}" type="slidenum">
              <a:rPr lang="ru-KZ" smtClean="0"/>
              <a:t>‹#›</a:t>
            </a:fld>
            <a:endParaRPr lang="ru-KZ"/>
          </a:p>
        </p:txBody>
      </p:sp>
    </p:spTree>
    <p:extLst>
      <p:ext uri="{BB962C8B-B14F-4D97-AF65-F5344CB8AC3E}">
        <p14:creationId xmlns:p14="http://schemas.microsoft.com/office/powerpoint/2010/main" val="1030149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C9233DB-811D-479D-B6DC-BBAD800C871E}" type="datetimeFigureOut">
              <a:rPr lang="ru-KZ" smtClean="0"/>
              <a:t>04.09.2022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a:xfrm>
            <a:off x="10558300" y="5956137"/>
            <a:ext cx="1052508" cy="365125"/>
          </a:xfrm>
        </p:spPr>
        <p:txBody>
          <a:bodyPr/>
          <a:lstStyle/>
          <a:p>
            <a:fld id="{6D93F247-4C62-4009-8F87-B79FB82414F5}" type="slidenum">
              <a:rPr lang="ru-KZ" smtClean="0"/>
              <a:t>‹#›</a:t>
            </a:fld>
            <a:endParaRPr lang="ru-KZ"/>
          </a:p>
        </p:txBody>
      </p:sp>
    </p:spTree>
    <p:extLst>
      <p:ext uri="{BB962C8B-B14F-4D97-AF65-F5344CB8AC3E}">
        <p14:creationId xmlns:p14="http://schemas.microsoft.com/office/powerpoint/2010/main" val="2799347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C9233DB-811D-479D-B6DC-BBAD800C871E}" type="datetimeFigureOut">
              <a:rPr lang="ru-KZ" smtClean="0"/>
              <a:t>04.09.2022</a:t>
            </a:fld>
            <a:endParaRPr lang="ru-KZ"/>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D93F247-4C62-4009-8F87-B79FB82414F5}" type="slidenum">
              <a:rPr lang="ru-KZ" smtClean="0"/>
              <a:t>‹#›</a:t>
            </a:fld>
            <a:endParaRPr lang="ru-KZ"/>
          </a:p>
        </p:txBody>
      </p:sp>
    </p:spTree>
    <p:extLst>
      <p:ext uri="{BB962C8B-B14F-4D97-AF65-F5344CB8AC3E}">
        <p14:creationId xmlns:p14="http://schemas.microsoft.com/office/powerpoint/2010/main" val="970412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C9233DB-811D-479D-B6DC-BBAD800C871E}" type="datetimeFigureOut">
              <a:rPr lang="ru-KZ" smtClean="0"/>
              <a:t>04.09.2022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6D93F247-4C62-4009-8F87-B79FB82414F5}" type="slidenum">
              <a:rPr lang="ru-KZ" smtClean="0"/>
              <a:t>‹#›</a:t>
            </a:fld>
            <a:endParaRPr lang="ru-KZ"/>
          </a:p>
        </p:txBody>
      </p:sp>
    </p:spTree>
    <p:extLst>
      <p:ext uri="{BB962C8B-B14F-4D97-AF65-F5344CB8AC3E}">
        <p14:creationId xmlns:p14="http://schemas.microsoft.com/office/powerpoint/2010/main" val="412174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C9233DB-811D-479D-B6DC-BBAD800C871E}" type="datetimeFigureOut">
              <a:rPr lang="ru-KZ" smtClean="0"/>
              <a:t>04.09.2022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6D93F247-4C62-4009-8F87-B79FB82414F5}" type="slidenum">
              <a:rPr lang="ru-KZ" smtClean="0"/>
              <a:t>‹#›</a:t>
            </a:fld>
            <a:endParaRPr lang="ru-KZ"/>
          </a:p>
        </p:txBody>
      </p:sp>
    </p:spTree>
    <p:extLst>
      <p:ext uri="{BB962C8B-B14F-4D97-AF65-F5344CB8AC3E}">
        <p14:creationId xmlns:p14="http://schemas.microsoft.com/office/powerpoint/2010/main" val="2860943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C9233DB-811D-479D-B6DC-BBAD800C871E}" type="datetimeFigureOut">
              <a:rPr lang="ru-KZ" smtClean="0"/>
              <a:t>04.09.2022</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6D93F247-4C62-4009-8F87-B79FB82414F5}" type="slidenum">
              <a:rPr lang="ru-KZ" smtClean="0"/>
              <a:t>‹#›</a:t>
            </a:fld>
            <a:endParaRPr lang="ru-KZ"/>
          </a:p>
        </p:txBody>
      </p:sp>
    </p:spTree>
    <p:extLst>
      <p:ext uri="{BB962C8B-B14F-4D97-AF65-F5344CB8AC3E}">
        <p14:creationId xmlns:p14="http://schemas.microsoft.com/office/powerpoint/2010/main" val="3650302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9233DB-811D-479D-B6DC-BBAD800C871E}" type="datetimeFigureOut">
              <a:rPr lang="ru-KZ" smtClean="0"/>
              <a:t>04.09.2022</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6D93F247-4C62-4009-8F87-B79FB82414F5}" type="slidenum">
              <a:rPr lang="ru-KZ" smtClean="0"/>
              <a:t>‹#›</a:t>
            </a:fld>
            <a:endParaRPr lang="ru-KZ"/>
          </a:p>
        </p:txBody>
      </p:sp>
    </p:spTree>
    <p:extLst>
      <p:ext uri="{BB962C8B-B14F-4D97-AF65-F5344CB8AC3E}">
        <p14:creationId xmlns:p14="http://schemas.microsoft.com/office/powerpoint/2010/main" val="1766858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C9233DB-811D-479D-B6DC-BBAD800C871E}" type="datetimeFigureOut">
              <a:rPr lang="ru-KZ" smtClean="0"/>
              <a:t>04.09.2022</a:t>
            </a:fld>
            <a:endParaRPr lang="ru-KZ"/>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D93F247-4C62-4009-8F87-B79FB82414F5}" type="slidenum">
              <a:rPr lang="ru-KZ" smtClean="0"/>
              <a:t>‹#›</a:t>
            </a:fld>
            <a:endParaRPr lang="ru-KZ"/>
          </a:p>
        </p:txBody>
      </p:sp>
    </p:spTree>
    <p:extLst>
      <p:ext uri="{BB962C8B-B14F-4D97-AF65-F5344CB8AC3E}">
        <p14:creationId xmlns:p14="http://schemas.microsoft.com/office/powerpoint/2010/main" val="905504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C9233DB-811D-479D-B6DC-BBAD800C871E}" type="datetimeFigureOut">
              <a:rPr lang="ru-KZ" smtClean="0"/>
              <a:t>04.09.2022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6D93F247-4C62-4009-8F87-B79FB82414F5}" type="slidenum">
              <a:rPr lang="ru-KZ" smtClean="0"/>
              <a:t>‹#›</a:t>
            </a:fld>
            <a:endParaRPr lang="ru-KZ"/>
          </a:p>
        </p:txBody>
      </p:sp>
    </p:spTree>
    <p:extLst>
      <p:ext uri="{BB962C8B-B14F-4D97-AF65-F5344CB8AC3E}">
        <p14:creationId xmlns:p14="http://schemas.microsoft.com/office/powerpoint/2010/main" val="2910545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C9233DB-811D-479D-B6DC-BBAD800C871E}" type="datetimeFigureOut">
              <a:rPr lang="ru-KZ" smtClean="0"/>
              <a:t>04.09.2022</a:t>
            </a:fld>
            <a:endParaRPr lang="ru-KZ"/>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ru-KZ"/>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6D93F247-4C62-4009-8F87-B79FB82414F5}" type="slidenum">
              <a:rPr lang="ru-KZ" smtClean="0"/>
              <a:t>‹#›</a:t>
            </a:fld>
            <a:endParaRPr lang="ru-KZ"/>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73958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9398D8-8738-4E8E-825F-9CB75DE217DC}"/>
              </a:ext>
            </a:extLst>
          </p:cNvPr>
          <p:cNvSpPr>
            <a:spLocks noGrp="1"/>
          </p:cNvSpPr>
          <p:nvPr>
            <p:ph type="ctrTitle"/>
          </p:nvPr>
        </p:nvSpPr>
        <p:spPr>
          <a:xfrm>
            <a:off x="599224" y="1342301"/>
            <a:ext cx="10993549" cy="1475013"/>
          </a:xfrm>
        </p:spPr>
        <p:txBody>
          <a:bodyPr/>
          <a:lstStyle/>
          <a:p>
            <a:pPr algn="ctr"/>
            <a:r>
              <a:rPr lang="en-US" dirty="0"/>
              <a:t>The lecture 13</a:t>
            </a:r>
            <a:endParaRPr lang="ru-KZ" dirty="0"/>
          </a:p>
        </p:txBody>
      </p:sp>
      <p:sp>
        <p:nvSpPr>
          <p:cNvPr id="3" name="Подзаголовок 2">
            <a:extLst>
              <a:ext uri="{FF2B5EF4-FFF2-40B4-BE49-F238E27FC236}">
                <a16:creationId xmlns:a16="http://schemas.microsoft.com/office/drawing/2014/main" id="{A8607C44-74B2-417D-B84C-6C1A0218FA06}"/>
              </a:ext>
            </a:extLst>
          </p:cNvPr>
          <p:cNvSpPr>
            <a:spLocks noGrp="1"/>
          </p:cNvSpPr>
          <p:nvPr>
            <p:ph type="subTitle" idx="1"/>
          </p:nvPr>
        </p:nvSpPr>
        <p:spPr>
          <a:xfrm>
            <a:off x="599227" y="4925378"/>
            <a:ext cx="10993546" cy="590321"/>
          </a:xfrm>
        </p:spPr>
        <p:txBody>
          <a:bodyPr/>
          <a:lstStyle/>
          <a:p>
            <a:pPr algn="r"/>
            <a:r>
              <a:rPr lang="en-US" dirty="0" err="1">
                <a:solidFill>
                  <a:srgbClr val="FFC000"/>
                </a:solidFill>
              </a:rPr>
              <a:t>Pycuda</a:t>
            </a:r>
            <a:r>
              <a:rPr lang="en-US" dirty="0">
                <a:solidFill>
                  <a:srgbClr val="FFC000"/>
                </a:solidFill>
              </a:rPr>
              <a:t> matrix multiplication</a:t>
            </a:r>
            <a:endParaRPr lang="ru-KZ" dirty="0">
              <a:solidFill>
                <a:srgbClr val="FFC000"/>
              </a:solidFill>
            </a:endParaRPr>
          </a:p>
        </p:txBody>
      </p:sp>
    </p:spTree>
    <p:extLst>
      <p:ext uri="{BB962C8B-B14F-4D97-AF65-F5344CB8AC3E}">
        <p14:creationId xmlns:p14="http://schemas.microsoft.com/office/powerpoint/2010/main" val="2917128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96A366-2461-4584-B058-50F0F465208F}"/>
              </a:ext>
            </a:extLst>
          </p:cNvPr>
          <p:cNvSpPr>
            <a:spLocks noGrp="1"/>
          </p:cNvSpPr>
          <p:nvPr>
            <p:ph type="title"/>
          </p:nvPr>
        </p:nvSpPr>
        <p:spPr/>
        <p:txBody>
          <a:bodyPr/>
          <a:lstStyle/>
          <a:p>
            <a:pPr algn="ctr"/>
            <a:r>
              <a:rPr lang="en-US" dirty="0">
                <a:solidFill>
                  <a:srgbClr val="FFC000"/>
                </a:solidFill>
              </a:rPr>
              <a:t>Matrix multiplication</a:t>
            </a:r>
            <a:endParaRPr lang="ru-KZ" dirty="0"/>
          </a:p>
        </p:txBody>
      </p:sp>
      <p:sp>
        <p:nvSpPr>
          <p:cNvPr id="3" name="Объект 2">
            <a:extLst>
              <a:ext uri="{FF2B5EF4-FFF2-40B4-BE49-F238E27FC236}">
                <a16:creationId xmlns:a16="http://schemas.microsoft.com/office/drawing/2014/main" id="{74FBF078-A056-43D8-A36E-4968F16FA147}"/>
              </a:ext>
            </a:extLst>
          </p:cNvPr>
          <p:cNvSpPr>
            <a:spLocks noGrp="1"/>
          </p:cNvSpPr>
          <p:nvPr>
            <p:ph idx="1"/>
          </p:nvPr>
        </p:nvSpPr>
        <p:spPr/>
        <p:txBody>
          <a:bodyPr>
            <a:normAutofit/>
          </a:bodyPr>
          <a:lstStyle/>
          <a:p>
            <a:pPr marL="0" indent="0">
              <a:buNone/>
            </a:pPr>
            <a:r>
              <a:rPr lang="en-US" dirty="0"/>
              <a:t>Each CUDA thread grid typically comprises of thousands to millions of lightweight GPU threads per kernel invocation. Creating enough threads to fully utilize the hardware often requires a large amount of data parallelism; for example, each element of a large array might be computed in a separate thread.</a:t>
            </a:r>
          </a:p>
          <a:p>
            <a:pPr marL="0" indent="0">
              <a:buNone/>
            </a:pPr>
            <a:r>
              <a:rPr lang="en-US" dirty="0"/>
              <a:t>Finally, we print out the results to verify that the computation is ok and report the differences between the </a:t>
            </a:r>
            <a:r>
              <a:rPr lang="en-US" dirty="0" err="1"/>
              <a:t>c_cpu</a:t>
            </a:r>
            <a:r>
              <a:rPr lang="en-US" dirty="0"/>
              <a:t> and </a:t>
            </a:r>
            <a:r>
              <a:rPr lang="en-US" dirty="0" err="1"/>
              <a:t>c_gpu</a:t>
            </a:r>
            <a:r>
              <a:rPr lang="en-US" dirty="0"/>
              <a:t> matrix products:</a:t>
            </a:r>
          </a:p>
          <a:p>
            <a:r>
              <a:rPr lang="en-US" dirty="0"/>
              <a:t>print "-" * 80</a:t>
            </a:r>
          </a:p>
          <a:p>
            <a:r>
              <a:rPr lang="en-US" dirty="0"/>
              <a:t>print "CPU-GPU difference:"</a:t>
            </a:r>
          </a:p>
          <a:p>
            <a:r>
              <a:rPr lang="fr-FR" dirty="0" err="1"/>
              <a:t>print</a:t>
            </a:r>
            <a:r>
              <a:rPr lang="fr-FR" dirty="0"/>
              <a:t> </a:t>
            </a:r>
            <a:r>
              <a:rPr lang="fr-FR" dirty="0" err="1"/>
              <a:t>c_cpu</a:t>
            </a:r>
            <a:r>
              <a:rPr lang="fr-FR" dirty="0"/>
              <a:t> - </a:t>
            </a:r>
            <a:r>
              <a:rPr lang="fr-FR" dirty="0" err="1"/>
              <a:t>c_gpu.get</a:t>
            </a:r>
            <a:r>
              <a:rPr lang="fr-FR" dirty="0"/>
              <a:t>()</a:t>
            </a:r>
          </a:p>
          <a:p>
            <a:r>
              <a:rPr lang="en-US" dirty="0" err="1"/>
              <a:t>np.allclose</a:t>
            </a:r>
            <a:r>
              <a:rPr lang="en-US" dirty="0"/>
              <a:t>(</a:t>
            </a:r>
            <a:r>
              <a:rPr lang="en-US" dirty="0" err="1"/>
              <a:t>c_cpu</a:t>
            </a:r>
            <a:r>
              <a:rPr lang="en-US" dirty="0"/>
              <a:t>, </a:t>
            </a:r>
            <a:r>
              <a:rPr lang="en-US" dirty="0" err="1"/>
              <a:t>c_gpu.get</a:t>
            </a:r>
            <a:r>
              <a:rPr lang="en-US" dirty="0"/>
              <a:t>())</a:t>
            </a:r>
            <a:endParaRPr lang="ru-KZ" dirty="0"/>
          </a:p>
        </p:txBody>
      </p:sp>
    </p:spTree>
    <p:extLst>
      <p:ext uri="{BB962C8B-B14F-4D97-AF65-F5344CB8AC3E}">
        <p14:creationId xmlns:p14="http://schemas.microsoft.com/office/powerpoint/2010/main" val="1415867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7E46A1D-ADC4-4819-91CA-E7A936BAED66}"/>
              </a:ext>
            </a:extLst>
          </p:cNvPr>
          <p:cNvSpPr>
            <a:spLocks noGrp="1"/>
          </p:cNvSpPr>
          <p:nvPr>
            <p:ph type="title"/>
          </p:nvPr>
        </p:nvSpPr>
        <p:spPr/>
        <p:txBody>
          <a:bodyPr/>
          <a:lstStyle/>
          <a:p>
            <a:pPr algn="ctr"/>
            <a:r>
              <a:rPr lang="en-US" dirty="0" err="1">
                <a:solidFill>
                  <a:srgbClr val="FFC000"/>
                </a:solidFill>
              </a:rPr>
              <a:t>Pycuda</a:t>
            </a:r>
            <a:r>
              <a:rPr lang="en-US" dirty="0">
                <a:solidFill>
                  <a:srgbClr val="FFC000"/>
                </a:solidFill>
              </a:rPr>
              <a:t> memory</a:t>
            </a:r>
            <a:endParaRPr lang="ru-KZ" dirty="0">
              <a:solidFill>
                <a:srgbClr val="FFC000"/>
              </a:solidFill>
            </a:endParaRPr>
          </a:p>
        </p:txBody>
      </p:sp>
      <p:sp>
        <p:nvSpPr>
          <p:cNvPr id="3" name="Объект 2">
            <a:extLst>
              <a:ext uri="{FF2B5EF4-FFF2-40B4-BE49-F238E27FC236}">
                <a16:creationId xmlns:a16="http://schemas.microsoft.com/office/drawing/2014/main" id="{14B40607-2F93-445C-80E5-FD764C3C30D4}"/>
              </a:ext>
            </a:extLst>
          </p:cNvPr>
          <p:cNvSpPr>
            <a:spLocks noGrp="1"/>
          </p:cNvSpPr>
          <p:nvPr>
            <p:ph idx="1"/>
          </p:nvPr>
        </p:nvSpPr>
        <p:spPr/>
        <p:txBody>
          <a:bodyPr>
            <a:normAutofit fontScale="92500" lnSpcReduction="20000"/>
          </a:bodyPr>
          <a:lstStyle/>
          <a:p>
            <a:pPr marL="0" indent="0">
              <a:buNone/>
            </a:pPr>
            <a:r>
              <a:rPr lang="en-US" dirty="0"/>
              <a:t>A </a:t>
            </a:r>
            <a:r>
              <a:rPr lang="en-US" dirty="0" err="1"/>
              <a:t>PyCUDA</a:t>
            </a:r>
            <a:r>
              <a:rPr lang="en-US" dirty="0"/>
              <a:t> program, to make the most of available resources, should respect the rules dictated by the structure and the internal organization of the SM that imposes constraints on the performance of the thread. In particular, the knowledge and correct use of the various types of memory that the GPU makes available is fundamental in order to achieve maximum efficiency in the programs. </a:t>
            </a:r>
          </a:p>
          <a:p>
            <a:pPr marL="0" indent="0">
              <a:buNone/>
            </a:pPr>
            <a:r>
              <a:rPr lang="en-US" dirty="0"/>
              <a:t>In the CUDA-capable GPU card, there are four types of memories, which are defined, as follows:</a:t>
            </a:r>
          </a:p>
          <a:p>
            <a:r>
              <a:rPr lang="en-US" dirty="0"/>
              <a:t>Registers: In this, a register is allocated for each thread. This can only access its register but not the registers of other threads, even if they belong to the same block.</a:t>
            </a:r>
          </a:p>
          <a:p>
            <a:r>
              <a:rPr lang="en-US" dirty="0"/>
              <a:t>The shared memory: Here, each block has its own shared memory between the threads that belong to it. Even this memory is extremely fast.</a:t>
            </a:r>
          </a:p>
          <a:p>
            <a:r>
              <a:rPr lang="en-US" dirty="0"/>
              <a:t>The constant memory: All threads in a grid have constant access to the memory, but can be accessed only while reading. The data present in it persists for the entire duration of the application.</a:t>
            </a:r>
          </a:p>
          <a:p>
            <a:r>
              <a:rPr lang="en-US" dirty="0"/>
              <a:t>The global memory: All threads of all the grids (so all kernels) have access to the global memory. The constant memory data present in it persists for the entire duration of the application.</a:t>
            </a:r>
            <a:endParaRPr lang="ru-KZ" dirty="0"/>
          </a:p>
        </p:txBody>
      </p:sp>
    </p:spTree>
    <p:extLst>
      <p:ext uri="{BB962C8B-B14F-4D97-AF65-F5344CB8AC3E}">
        <p14:creationId xmlns:p14="http://schemas.microsoft.com/office/powerpoint/2010/main" val="4247989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543B83-4C44-46C0-B612-8E4D93820AB0}"/>
              </a:ext>
            </a:extLst>
          </p:cNvPr>
          <p:cNvSpPr>
            <a:spLocks noGrp="1"/>
          </p:cNvSpPr>
          <p:nvPr>
            <p:ph type="title"/>
          </p:nvPr>
        </p:nvSpPr>
        <p:spPr/>
        <p:txBody>
          <a:bodyPr/>
          <a:lstStyle/>
          <a:p>
            <a:pPr algn="ctr"/>
            <a:r>
              <a:rPr lang="en-US" dirty="0" err="1">
                <a:solidFill>
                  <a:srgbClr val="FFC000"/>
                </a:solidFill>
              </a:rPr>
              <a:t>Pycuda</a:t>
            </a:r>
            <a:r>
              <a:rPr lang="en-US" dirty="0">
                <a:solidFill>
                  <a:srgbClr val="FFC000"/>
                </a:solidFill>
              </a:rPr>
              <a:t> memory</a:t>
            </a:r>
            <a:endParaRPr lang="ru-KZ" dirty="0">
              <a:solidFill>
                <a:srgbClr val="FFC000"/>
              </a:solidFill>
            </a:endParaRPr>
          </a:p>
        </p:txBody>
      </p:sp>
      <p:pic>
        <p:nvPicPr>
          <p:cNvPr id="4" name="Объект 3">
            <a:extLst>
              <a:ext uri="{FF2B5EF4-FFF2-40B4-BE49-F238E27FC236}">
                <a16:creationId xmlns:a16="http://schemas.microsoft.com/office/drawing/2014/main" id="{343ABD00-FB98-4881-9D64-B65E44C2A8C9}"/>
              </a:ext>
            </a:extLst>
          </p:cNvPr>
          <p:cNvPicPr>
            <a:picLocks noGrp="1" noChangeAspect="1"/>
          </p:cNvPicPr>
          <p:nvPr>
            <p:ph idx="1"/>
          </p:nvPr>
        </p:nvPicPr>
        <p:blipFill>
          <a:blip r:embed="rId2"/>
          <a:stretch>
            <a:fillRect/>
          </a:stretch>
        </p:blipFill>
        <p:spPr>
          <a:xfrm>
            <a:off x="3377141" y="2327944"/>
            <a:ext cx="5437717" cy="3680150"/>
          </a:xfrm>
          <a:prstGeom prst="rect">
            <a:avLst/>
          </a:prstGeom>
        </p:spPr>
      </p:pic>
    </p:spTree>
    <p:extLst>
      <p:ext uri="{BB962C8B-B14F-4D97-AF65-F5344CB8AC3E}">
        <p14:creationId xmlns:p14="http://schemas.microsoft.com/office/powerpoint/2010/main" val="1469676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33EFF6-B1DE-4DC9-9AA2-68E89B7E5A15}"/>
              </a:ext>
            </a:extLst>
          </p:cNvPr>
          <p:cNvSpPr>
            <a:spLocks noGrp="1"/>
          </p:cNvSpPr>
          <p:nvPr>
            <p:ph type="title"/>
          </p:nvPr>
        </p:nvSpPr>
        <p:spPr/>
        <p:txBody>
          <a:bodyPr/>
          <a:lstStyle/>
          <a:p>
            <a:pPr algn="ctr"/>
            <a:r>
              <a:rPr lang="en-US" dirty="0" err="1">
                <a:solidFill>
                  <a:srgbClr val="FFC000"/>
                </a:solidFill>
              </a:rPr>
              <a:t>Pycuda</a:t>
            </a:r>
            <a:r>
              <a:rPr lang="en-US" dirty="0">
                <a:solidFill>
                  <a:srgbClr val="FFC000"/>
                </a:solidFill>
              </a:rPr>
              <a:t> memory</a:t>
            </a:r>
            <a:endParaRPr lang="ru-KZ" dirty="0"/>
          </a:p>
        </p:txBody>
      </p:sp>
      <p:sp>
        <p:nvSpPr>
          <p:cNvPr id="3" name="Объект 2">
            <a:extLst>
              <a:ext uri="{FF2B5EF4-FFF2-40B4-BE49-F238E27FC236}">
                <a16:creationId xmlns:a16="http://schemas.microsoft.com/office/drawing/2014/main" id="{CFF32755-869F-433C-BA35-3B55249E908D}"/>
              </a:ext>
            </a:extLst>
          </p:cNvPr>
          <p:cNvSpPr>
            <a:spLocks noGrp="1"/>
          </p:cNvSpPr>
          <p:nvPr>
            <p:ph idx="1"/>
          </p:nvPr>
        </p:nvSpPr>
        <p:spPr/>
        <p:txBody>
          <a:bodyPr>
            <a:normAutofit fontScale="92500" lnSpcReduction="20000"/>
          </a:bodyPr>
          <a:lstStyle/>
          <a:p>
            <a:pPr marL="0" indent="0">
              <a:buNone/>
            </a:pPr>
            <a:r>
              <a:rPr lang="en-US" dirty="0"/>
              <a:t>One of the key points to understand how to make the </a:t>
            </a:r>
            <a:r>
              <a:rPr lang="en-US" dirty="0" err="1"/>
              <a:t>PyCUDA</a:t>
            </a:r>
            <a:r>
              <a:rPr lang="en-US" dirty="0"/>
              <a:t> programs with satisfactory</a:t>
            </a:r>
            <a:r>
              <a:rPr lang="ru-KZ" dirty="0"/>
              <a:t> </a:t>
            </a:r>
            <a:r>
              <a:rPr lang="en-US" dirty="0"/>
              <a:t>performance is that not all memory is the same, but you have to try to make the best of each</a:t>
            </a:r>
            <a:r>
              <a:rPr lang="ru-KZ" dirty="0"/>
              <a:t> </a:t>
            </a:r>
            <a:r>
              <a:rPr lang="en-US" dirty="0"/>
              <a:t>type of memory. The basic idea is to minimize the global memory access via the use of the</a:t>
            </a:r>
            <a:r>
              <a:rPr lang="ru-KZ" dirty="0"/>
              <a:t> </a:t>
            </a:r>
            <a:r>
              <a:rPr lang="en-US" dirty="0"/>
              <a:t>shared memory. The technique is usually used to divide the domain/codomain of the problem</a:t>
            </a:r>
            <a:r>
              <a:rPr lang="ru-KZ" dirty="0"/>
              <a:t> </a:t>
            </a:r>
            <a:r>
              <a:rPr lang="en-US" dirty="0"/>
              <a:t>in such a way so that we enable a block of threads to perform its elaborations in a closed</a:t>
            </a:r>
            <a:r>
              <a:rPr lang="ru-KZ" dirty="0"/>
              <a:t> </a:t>
            </a:r>
            <a:r>
              <a:rPr lang="en-US" dirty="0"/>
              <a:t>subset of data. In this way, the threads adhering to the concerned block will work together to</a:t>
            </a:r>
            <a:r>
              <a:rPr lang="ru-KZ" dirty="0"/>
              <a:t> </a:t>
            </a:r>
            <a:r>
              <a:rPr lang="en-US" dirty="0"/>
              <a:t>load the shared global memory area that is to be processed in the memory, to then proceed to</a:t>
            </a:r>
            <a:r>
              <a:rPr lang="ru-KZ" dirty="0"/>
              <a:t> </a:t>
            </a:r>
            <a:r>
              <a:rPr lang="en-US" dirty="0"/>
              <a:t>exploiting the higher speed of this memory zone.</a:t>
            </a:r>
          </a:p>
          <a:p>
            <a:pPr marL="0" indent="0">
              <a:buNone/>
            </a:pPr>
            <a:r>
              <a:rPr lang="en-US" dirty="0"/>
              <a:t>The basic steps to be performed for each thread will then be as follows:</a:t>
            </a:r>
          </a:p>
          <a:p>
            <a:r>
              <a:rPr lang="en-US" dirty="0"/>
              <a:t>1. Load data from the global memory to the shared memory.</a:t>
            </a:r>
          </a:p>
          <a:p>
            <a:r>
              <a:rPr lang="en-US" dirty="0"/>
              <a:t>2. Synchronize all the threads of the block so that everyone can read safety positions</a:t>
            </a:r>
            <a:r>
              <a:rPr lang="ru-KZ" dirty="0"/>
              <a:t> </a:t>
            </a:r>
            <a:r>
              <a:rPr lang="en-US" dirty="0"/>
              <a:t>shared memory filled by other threads.</a:t>
            </a:r>
          </a:p>
          <a:p>
            <a:r>
              <a:rPr lang="en-US" dirty="0"/>
              <a:t>3. Process the data of the shared memory.</a:t>
            </a:r>
          </a:p>
          <a:p>
            <a:r>
              <a:rPr lang="en-US" dirty="0"/>
              <a:t>4. Make a new synchronization as necessary to ensure that the shared memory has</a:t>
            </a:r>
            <a:r>
              <a:rPr lang="ru-KZ" dirty="0"/>
              <a:t> </a:t>
            </a:r>
            <a:r>
              <a:rPr lang="en-US" dirty="0"/>
              <a:t>been updated with the results.</a:t>
            </a:r>
          </a:p>
          <a:p>
            <a:r>
              <a:rPr lang="en-US" dirty="0"/>
              <a:t>5. Write the results in the global memory.</a:t>
            </a:r>
            <a:endParaRPr lang="ru-KZ" dirty="0"/>
          </a:p>
        </p:txBody>
      </p:sp>
    </p:spTree>
    <p:extLst>
      <p:ext uri="{BB962C8B-B14F-4D97-AF65-F5344CB8AC3E}">
        <p14:creationId xmlns:p14="http://schemas.microsoft.com/office/powerpoint/2010/main" val="3352004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4595FD-1D4B-4CC6-95F9-E82972369903}"/>
              </a:ext>
            </a:extLst>
          </p:cNvPr>
          <p:cNvSpPr>
            <a:spLocks noGrp="1"/>
          </p:cNvSpPr>
          <p:nvPr>
            <p:ph type="title"/>
          </p:nvPr>
        </p:nvSpPr>
        <p:spPr/>
        <p:txBody>
          <a:bodyPr/>
          <a:lstStyle/>
          <a:p>
            <a:pPr algn="ctr"/>
            <a:r>
              <a:rPr lang="en-US" dirty="0">
                <a:solidFill>
                  <a:srgbClr val="FFC000"/>
                </a:solidFill>
              </a:rPr>
              <a:t>Matrix multiplication</a:t>
            </a:r>
            <a:endParaRPr lang="ru-KZ" dirty="0">
              <a:solidFill>
                <a:srgbClr val="FFC000"/>
              </a:solidFill>
            </a:endParaRPr>
          </a:p>
        </p:txBody>
      </p:sp>
      <p:pic>
        <p:nvPicPr>
          <p:cNvPr id="5" name="Рисунок 4">
            <a:extLst>
              <a:ext uri="{FF2B5EF4-FFF2-40B4-BE49-F238E27FC236}">
                <a16:creationId xmlns:a16="http://schemas.microsoft.com/office/drawing/2014/main" id="{F9D2B177-DC15-489E-91FB-F0B59DD1DC7C}"/>
              </a:ext>
            </a:extLst>
          </p:cNvPr>
          <p:cNvPicPr>
            <a:picLocks noChangeAspect="1"/>
          </p:cNvPicPr>
          <p:nvPr/>
        </p:nvPicPr>
        <p:blipFill>
          <a:blip r:embed="rId2"/>
          <a:stretch>
            <a:fillRect/>
          </a:stretch>
        </p:blipFill>
        <p:spPr>
          <a:xfrm>
            <a:off x="285221" y="2078364"/>
            <a:ext cx="4202112" cy="3185369"/>
          </a:xfrm>
          <a:prstGeom prst="rect">
            <a:avLst/>
          </a:prstGeom>
        </p:spPr>
      </p:pic>
      <p:pic>
        <p:nvPicPr>
          <p:cNvPr id="7" name="Рисунок 6">
            <a:extLst>
              <a:ext uri="{FF2B5EF4-FFF2-40B4-BE49-F238E27FC236}">
                <a16:creationId xmlns:a16="http://schemas.microsoft.com/office/drawing/2014/main" id="{8824153D-0241-4E6A-B303-0E45186781CA}"/>
              </a:ext>
            </a:extLst>
          </p:cNvPr>
          <p:cNvPicPr>
            <a:picLocks noChangeAspect="1"/>
          </p:cNvPicPr>
          <p:nvPr/>
        </p:nvPicPr>
        <p:blipFill>
          <a:blip r:embed="rId3"/>
          <a:stretch>
            <a:fillRect/>
          </a:stretch>
        </p:blipFill>
        <p:spPr>
          <a:xfrm>
            <a:off x="4495800" y="2078364"/>
            <a:ext cx="3818731" cy="3595138"/>
          </a:xfrm>
          <a:prstGeom prst="rect">
            <a:avLst/>
          </a:prstGeom>
        </p:spPr>
      </p:pic>
      <p:pic>
        <p:nvPicPr>
          <p:cNvPr id="9" name="Рисунок 8">
            <a:extLst>
              <a:ext uri="{FF2B5EF4-FFF2-40B4-BE49-F238E27FC236}">
                <a16:creationId xmlns:a16="http://schemas.microsoft.com/office/drawing/2014/main" id="{202712BF-D596-4D29-9CBE-5371806A78C2}"/>
              </a:ext>
            </a:extLst>
          </p:cNvPr>
          <p:cNvPicPr>
            <a:picLocks noChangeAspect="1"/>
          </p:cNvPicPr>
          <p:nvPr/>
        </p:nvPicPr>
        <p:blipFill>
          <a:blip r:embed="rId4"/>
          <a:stretch>
            <a:fillRect/>
          </a:stretch>
        </p:blipFill>
        <p:spPr>
          <a:xfrm>
            <a:off x="8437165" y="2078364"/>
            <a:ext cx="3543300" cy="4010025"/>
          </a:xfrm>
          <a:prstGeom prst="rect">
            <a:avLst/>
          </a:prstGeom>
        </p:spPr>
      </p:pic>
    </p:spTree>
    <p:extLst>
      <p:ext uri="{BB962C8B-B14F-4D97-AF65-F5344CB8AC3E}">
        <p14:creationId xmlns:p14="http://schemas.microsoft.com/office/powerpoint/2010/main" val="2266822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12AC2F-40C0-4DC4-B83E-C37ABE55F728}"/>
              </a:ext>
            </a:extLst>
          </p:cNvPr>
          <p:cNvSpPr>
            <a:spLocks noGrp="1"/>
          </p:cNvSpPr>
          <p:nvPr>
            <p:ph type="title"/>
          </p:nvPr>
        </p:nvSpPr>
        <p:spPr/>
        <p:txBody>
          <a:bodyPr/>
          <a:lstStyle/>
          <a:p>
            <a:pPr algn="ctr"/>
            <a:r>
              <a:rPr lang="en-US" dirty="0">
                <a:solidFill>
                  <a:srgbClr val="FFC000"/>
                </a:solidFill>
              </a:rPr>
              <a:t>Matrix multiplication</a:t>
            </a:r>
            <a:endParaRPr lang="ru-KZ" dirty="0"/>
          </a:p>
        </p:txBody>
      </p:sp>
      <p:pic>
        <p:nvPicPr>
          <p:cNvPr id="5" name="Рисунок 4">
            <a:extLst>
              <a:ext uri="{FF2B5EF4-FFF2-40B4-BE49-F238E27FC236}">
                <a16:creationId xmlns:a16="http://schemas.microsoft.com/office/drawing/2014/main" id="{64A20E87-C56C-4EDE-BB53-B0BCF4739E02}"/>
              </a:ext>
            </a:extLst>
          </p:cNvPr>
          <p:cNvPicPr>
            <a:picLocks noChangeAspect="1"/>
          </p:cNvPicPr>
          <p:nvPr/>
        </p:nvPicPr>
        <p:blipFill>
          <a:blip r:embed="rId2"/>
          <a:stretch>
            <a:fillRect/>
          </a:stretch>
        </p:blipFill>
        <p:spPr>
          <a:xfrm>
            <a:off x="581192" y="2206340"/>
            <a:ext cx="4844521" cy="2941576"/>
          </a:xfrm>
          <a:prstGeom prst="rect">
            <a:avLst/>
          </a:prstGeom>
        </p:spPr>
      </p:pic>
      <p:pic>
        <p:nvPicPr>
          <p:cNvPr id="7" name="Рисунок 6">
            <a:extLst>
              <a:ext uri="{FF2B5EF4-FFF2-40B4-BE49-F238E27FC236}">
                <a16:creationId xmlns:a16="http://schemas.microsoft.com/office/drawing/2014/main" id="{D1AE5851-86DC-43D0-9C39-42F09D514838}"/>
              </a:ext>
            </a:extLst>
          </p:cNvPr>
          <p:cNvPicPr>
            <a:picLocks noChangeAspect="1"/>
          </p:cNvPicPr>
          <p:nvPr/>
        </p:nvPicPr>
        <p:blipFill>
          <a:blip r:embed="rId3"/>
          <a:stretch>
            <a:fillRect/>
          </a:stretch>
        </p:blipFill>
        <p:spPr>
          <a:xfrm>
            <a:off x="6237545" y="2200469"/>
            <a:ext cx="5373263" cy="2953319"/>
          </a:xfrm>
          <a:prstGeom prst="rect">
            <a:avLst/>
          </a:prstGeom>
        </p:spPr>
      </p:pic>
    </p:spTree>
    <p:extLst>
      <p:ext uri="{BB962C8B-B14F-4D97-AF65-F5344CB8AC3E}">
        <p14:creationId xmlns:p14="http://schemas.microsoft.com/office/powerpoint/2010/main" val="1065731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6F5D49-1500-4341-BD15-2A5460C192D1}"/>
              </a:ext>
            </a:extLst>
          </p:cNvPr>
          <p:cNvSpPr>
            <a:spLocks noGrp="1"/>
          </p:cNvSpPr>
          <p:nvPr>
            <p:ph type="title"/>
          </p:nvPr>
        </p:nvSpPr>
        <p:spPr/>
        <p:txBody>
          <a:bodyPr/>
          <a:lstStyle/>
          <a:p>
            <a:pPr algn="ctr"/>
            <a:r>
              <a:rPr lang="en-US" dirty="0">
                <a:solidFill>
                  <a:srgbClr val="FFC000"/>
                </a:solidFill>
              </a:rPr>
              <a:t>Matrix multiplication</a:t>
            </a:r>
            <a:endParaRPr lang="ru-KZ" dirty="0"/>
          </a:p>
        </p:txBody>
      </p:sp>
      <p:sp>
        <p:nvSpPr>
          <p:cNvPr id="3" name="Объект 2">
            <a:extLst>
              <a:ext uri="{FF2B5EF4-FFF2-40B4-BE49-F238E27FC236}">
                <a16:creationId xmlns:a16="http://schemas.microsoft.com/office/drawing/2014/main" id="{5CA7D599-6FDA-4A74-8ECD-2CB07044787E}"/>
              </a:ext>
            </a:extLst>
          </p:cNvPr>
          <p:cNvSpPr>
            <a:spLocks noGrp="1"/>
          </p:cNvSpPr>
          <p:nvPr>
            <p:ph idx="1"/>
          </p:nvPr>
        </p:nvSpPr>
        <p:spPr/>
        <p:txBody>
          <a:bodyPr>
            <a:normAutofit fontScale="92500" lnSpcReduction="20000"/>
          </a:bodyPr>
          <a:lstStyle/>
          <a:p>
            <a:pPr marL="0" indent="0">
              <a:buNone/>
            </a:pPr>
            <a:r>
              <a:rPr lang="en-US" dirty="0"/>
              <a:t>Let's consider the </a:t>
            </a:r>
            <a:r>
              <a:rPr lang="en-US" dirty="0" err="1"/>
              <a:t>PyCUDA</a:t>
            </a:r>
            <a:r>
              <a:rPr lang="en-US" dirty="0"/>
              <a:t> programming workflow. First of all, we must prepare the input matrix and the output matrix to store the results:</a:t>
            </a:r>
          </a:p>
          <a:p>
            <a:r>
              <a:rPr lang="en-US" dirty="0"/>
              <a:t>MATRIX_SIZE = 2</a:t>
            </a:r>
          </a:p>
          <a:p>
            <a:r>
              <a:rPr lang="en-US" dirty="0" err="1"/>
              <a:t>a_cpu</a:t>
            </a:r>
            <a:r>
              <a:rPr lang="en-US" dirty="0"/>
              <a:t> = </a:t>
            </a:r>
            <a:r>
              <a:rPr lang="en-US" dirty="0" err="1"/>
              <a:t>np.random.randn</a:t>
            </a:r>
            <a:r>
              <a:rPr lang="en-US" dirty="0"/>
              <a:t>(MATRIX_SIZE, MATRIX_SIZE).</a:t>
            </a:r>
            <a:r>
              <a:rPr lang="en-US" dirty="0" err="1"/>
              <a:t>astype</a:t>
            </a:r>
            <a:r>
              <a:rPr lang="en-US" dirty="0"/>
              <a:t>(np.float32)</a:t>
            </a:r>
          </a:p>
          <a:p>
            <a:r>
              <a:rPr lang="en-US" dirty="0" err="1"/>
              <a:t>b_cpu</a:t>
            </a:r>
            <a:r>
              <a:rPr lang="en-US" dirty="0"/>
              <a:t> = </a:t>
            </a:r>
            <a:r>
              <a:rPr lang="en-US" dirty="0" err="1"/>
              <a:t>np.random.randn</a:t>
            </a:r>
            <a:r>
              <a:rPr lang="en-US" dirty="0"/>
              <a:t>(MATRIX_SIZE, MATRIX_SIZE).</a:t>
            </a:r>
            <a:r>
              <a:rPr lang="en-US" dirty="0" err="1"/>
              <a:t>astype</a:t>
            </a:r>
            <a:r>
              <a:rPr lang="en-US" dirty="0"/>
              <a:t>(np.float32)</a:t>
            </a:r>
          </a:p>
          <a:p>
            <a:r>
              <a:rPr lang="en-US" dirty="0" err="1"/>
              <a:t>c_cpu</a:t>
            </a:r>
            <a:r>
              <a:rPr lang="en-US" dirty="0"/>
              <a:t> = np.dot(</a:t>
            </a:r>
            <a:r>
              <a:rPr lang="en-US" dirty="0" err="1"/>
              <a:t>a_cpu</a:t>
            </a:r>
            <a:r>
              <a:rPr lang="en-US" dirty="0"/>
              <a:t>, </a:t>
            </a:r>
            <a:r>
              <a:rPr lang="en-US" dirty="0" err="1"/>
              <a:t>b_cpu</a:t>
            </a:r>
            <a:r>
              <a:rPr lang="en-US" dirty="0"/>
              <a:t>)</a:t>
            </a:r>
          </a:p>
          <a:p>
            <a:pPr marL="0" indent="0">
              <a:buNone/>
            </a:pPr>
            <a:r>
              <a:rPr lang="en-US" dirty="0"/>
              <a:t>Then, we transfer these matrixes in the GPU device with the </a:t>
            </a:r>
            <a:r>
              <a:rPr lang="en-US" dirty="0" err="1"/>
              <a:t>PyCUDA</a:t>
            </a:r>
            <a:r>
              <a:rPr lang="en-US" dirty="0"/>
              <a:t> function </a:t>
            </a:r>
            <a:r>
              <a:rPr lang="en-US" dirty="0" err="1"/>
              <a:t>gpuarray</a:t>
            </a:r>
            <a:r>
              <a:rPr lang="en-US" dirty="0"/>
              <a:t>.</a:t>
            </a:r>
          </a:p>
          <a:p>
            <a:r>
              <a:rPr lang="en-US" dirty="0" err="1"/>
              <a:t>to_gpu</a:t>
            </a:r>
            <a:r>
              <a:rPr lang="en-US" dirty="0"/>
              <a:t>():</a:t>
            </a:r>
          </a:p>
          <a:p>
            <a:pPr lvl="1"/>
            <a:r>
              <a:rPr lang="pt-BR" dirty="0"/>
              <a:t>a_gpu = gpuarray.to_gpu(a_cpu)</a:t>
            </a:r>
          </a:p>
          <a:p>
            <a:pPr lvl="1"/>
            <a:r>
              <a:rPr lang="en-US" dirty="0" err="1"/>
              <a:t>b_gpu</a:t>
            </a:r>
            <a:r>
              <a:rPr lang="en-US" dirty="0"/>
              <a:t> = </a:t>
            </a:r>
            <a:r>
              <a:rPr lang="en-US" dirty="0" err="1"/>
              <a:t>gpuarray.to_gpu</a:t>
            </a:r>
            <a:r>
              <a:rPr lang="en-US" dirty="0"/>
              <a:t>(</a:t>
            </a:r>
            <a:r>
              <a:rPr lang="en-US" dirty="0" err="1"/>
              <a:t>b_cpu</a:t>
            </a:r>
            <a:r>
              <a:rPr lang="en-US" dirty="0"/>
              <a:t>)</a:t>
            </a:r>
          </a:p>
          <a:p>
            <a:pPr lvl="1"/>
            <a:r>
              <a:rPr lang="en-US" dirty="0" err="1"/>
              <a:t>c_gpu</a:t>
            </a:r>
            <a:r>
              <a:rPr lang="en-US" dirty="0"/>
              <a:t> = </a:t>
            </a:r>
            <a:r>
              <a:rPr lang="en-US" dirty="0" err="1"/>
              <a:t>gpuarray.empty</a:t>
            </a:r>
            <a:r>
              <a:rPr lang="en-US" dirty="0"/>
              <a:t>((MATRIX_SIZE, MATRIX_SIZE), np.float32)</a:t>
            </a:r>
          </a:p>
        </p:txBody>
      </p:sp>
    </p:spTree>
    <p:extLst>
      <p:ext uri="{BB962C8B-B14F-4D97-AF65-F5344CB8AC3E}">
        <p14:creationId xmlns:p14="http://schemas.microsoft.com/office/powerpoint/2010/main" val="2696705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A8B774-F9B3-47C6-9AD7-F5BC292C06C1}"/>
              </a:ext>
            </a:extLst>
          </p:cNvPr>
          <p:cNvSpPr>
            <a:spLocks noGrp="1"/>
          </p:cNvSpPr>
          <p:nvPr>
            <p:ph type="title"/>
          </p:nvPr>
        </p:nvSpPr>
        <p:spPr/>
        <p:txBody>
          <a:bodyPr/>
          <a:lstStyle/>
          <a:p>
            <a:pPr algn="ctr"/>
            <a:r>
              <a:rPr lang="en-US" dirty="0">
                <a:solidFill>
                  <a:srgbClr val="FFC000"/>
                </a:solidFill>
              </a:rPr>
              <a:t>Matrix multiplication</a:t>
            </a:r>
            <a:endParaRPr lang="ru-KZ" dirty="0"/>
          </a:p>
        </p:txBody>
      </p:sp>
      <p:sp>
        <p:nvSpPr>
          <p:cNvPr id="3" name="Объект 2">
            <a:extLst>
              <a:ext uri="{FF2B5EF4-FFF2-40B4-BE49-F238E27FC236}">
                <a16:creationId xmlns:a16="http://schemas.microsoft.com/office/drawing/2014/main" id="{0EBC4F00-442B-424F-A6DA-C3F478A3444C}"/>
              </a:ext>
            </a:extLst>
          </p:cNvPr>
          <p:cNvSpPr>
            <a:spLocks noGrp="1"/>
          </p:cNvSpPr>
          <p:nvPr>
            <p:ph idx="1"/>
          </p:nvPr>
        </p:nvSpPr>
        <p:spPr/>
        <p:txBody>
          <a:bodyPr>
            <a:normAutofit fontScale="77500" lnSpcReduction="20000"/>
          </a:bodyPr>
          <a:lstStyle/>
          <a:p>
            <a:pPr marL="0" indent="0">
              <a:buNone/>
            </a:pPr>
            <a:r>
              <a:rPr lang="en-US" dirty="0"/>
              <a:t>The core of the algorithm is the kernel function:</a:t>
            </a:r>
          </a:p>
          <a:p>
            <a:r>
              <a:rPr lang="en-US" dirty="0"/>
              <a:t>__global__ void </a:t>
            </a:r>
            <a:r>
              <a:rPr lang="en-US" dirty="0" err="1"/>
              <a:t>MatrixMulKernel</a:t>
            </a:r>
            <a:r>
              <a:rPr lang="en-US" dirty="0"/>
              <a:t>(float *a, float *b, float *c)</a:t>
            </a:r>
          </a:p>
          <a:p>
            <a:r>
              <a:rPr lang="ru-KZ" dirty="0"/>
              <a:t>{</a:t>
            </a:r>
          </a:p>
          <a:p>
            <a:pPr lvl="1"/>
            <a:r>
              <a:rPr lang="en-US" dirty="0"/>
              <a:t>int </a:t>
            </a:r>
            <a:r>
              <a:rPr lang="en-US" dirty="0" err="1"/>
              <a:t>tx</a:t>
            </a:r>
            <a:r>
              <a:rPr lang="en-US" dirty="0"/>
              <a:t> = </a:t>
            </a:r>
            <a:r>
              <a:rPr lang="en-US" dirty="0" err="1"/>
              <a:t>threadIdx.x</a:t>
            </a:r>
            <a:r>
              <a:rPr lang="en-US" dirty="0"/>
              <a:t>;</a:t>
            </a:r>
          </a:p>
          <a:p>
            <a:pPr lvl="1"/>
            <a:r>
              <a:rPr lang="en-US" dirty="0"/>
              <a:t>int ty = </a:t>
            </a:r>
            <a:r>
              <a:rPr lang="en-US" dirty="0" err="1"/>
              <a:t>threadIdx.y</a:t>
            </a:r>
            <a:r>
              <a:rPr lang="en-US" dirty="0"/>
              <a:t>;</a:t>
            </a:r>
          </a:p>
          <a:p>
            <a:pPr lvl="1"/>
            <a:r>
              <a:rPr lang="en-US" dirty="0"/>
              <a:t>float </a:t>
            </a:r>
            <a:r>
              <a:rPr lang="en-US" dirty="0" err="1"/>
              <a:t>Pvalue</a:t>
            </a:r>
            <a:r>
              <a:rPr lang="en-US" dirty="0"/>
              <a:t> = 0;</a:t>
            </a:r>
          </a:p>
          <a:p>
            <a:pPr lvl="1"/>
            <a:r>
              <a:rPr lang="en-US" dirty="0"/>
              <a:t>for (int k = 0; k &lt; %(MATRIX_SIZE)s; ++k) {</a:t>
            </a:r>
          </a:p>
          <a:p>
            <a:pPr lvl="1"/>
            <a:r>
              <a:rPr lang="en-US" dirty="0"/>
              <a:t>float </a:t>
            </a:r>
            <a:r>
              <a:rPr lang="en-US" dirty="0" err="1"/>
              <a:t>Aelement</a:t>
            </a:r>
            <a:r>
              <a:rPr lang="en-US" dirty="0"/>
              <a:t> = a[ty * %(MATRIX_SIZE)s + k];</a:t>
            </a:r>
          </a:p>
          <a:p>
            <a:pPr lvl="1"/>
            <a:r>
              <a:rPr lang="en-US" dirty="0"/>
              <a:t>float </a:t>
            </a:r>
            <a:r>
              <a:rPr lang="en-US" dirty="0" err="1"/>
              <a:t>Belement</a:t>
            </a:r>
            <a:r>
              <a:rPr lang="en-US" dirty="0"/>
              <a:t> = b[k * %(MATRIX_SIZE)s + </a:t>
            </a:r>
            <a:r>
              <a:rPr lang="en-US" dirty="0" err="1"/>
              <a:t>tx</a:t>
            </a:r>
            <a:r>
              <a:rPr lang="en-US" dirty="0"/>
              <a:t>];	</a:t>
            </a:r>
          </a:p>
          <a:p>
            <a:pPr lvl="1"/>
            <a:r>
              <a:rPr lang="en-US" dirty="0" err="1"/>
              <a:t>Pvalue</a:t>
            </a:r>
            <a:r>
              <a:rPr lang="en-US" dirty="0"/>
              <a:t> += </a:t>
            </a:r>
            <a:r>
              <a:rPr lang="en-US" dirty="0" err="1"/>
              <a:t>Aelement</a:t>
            </a:r>
            <a:r>
              <a:rPr lang="en-US" dirty="0"/>
              <a:t> * </a:t>
            </a:r>
            <a:r>
              <a:rPr lang="en-US" dirty="0" err="1"/>
              <a:t>Belement</a:t>
            </a:r>
            <a:r>
              <a:rPr lang="en-US" dirty="0"/>
              <a:t>;</a:t>
            </a:r>
          </a:p>
          <a:p>
            <a:pPr lvl="1"/>
            <a:r>
              <a:rPr lang="ru-KZ" dirty="0"/>
              <a:t>}</a:t>
            </a:r>
          </a:p>
          <a:p>
            <a:pPr lvl="1"/>
            <a:r>
              <a:rPr lang="en-US" dirty="0"/>
              <a:t>c[ty * %(MATRIX_SIZE)s + </a:t>
            </a:r>
            <a:r>
              <a:rPr lang="en-US" dirty="0" err="1"/>
              <a:t>tx</a:t>
            </a:r>
            <a:r>
              <a:rPr lang="en-US" dirty="0"/>
              <a:t>] = </a:t>
            </a:r>
            <a:r>
              <a:rPr lang="en-US" dirty="0" err="1"/>
              <a:t>Pvalue</a:t>
            </a:r>
            <a:r>
              <a:rPr lang="en-US" dirty="0"/>
              <a:t>;</a:t>
            </a:r>
          </a:p>
          <a:p>
            <a:r>
              <a:rPr lang="ru-KZ" dirty="0"/>
              <a:t>}</a:t>
            </a:r>
          </a:p>
        </p:txBody>
      </p:sp>
    </p:spTree>
    <p:extLst>
      <p:ext uri="{BB962C8B-B14F-4D97-AF65-F5344CB8AC3E}">
        <p14:creationId xmlns:p14="http://schemas.microsoft.com/office/powerpoint/2010/main" val="770432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CA6BA3-0617-4DC1-9544-69FD181E3B74}"/>
              </a:ext>
            </a:extLst>
          </p:cNvPr>
          <p:cNvSpPr>
            <a:spLocks noGrp="1"/>
          </p:cNvSpPr>
          <p:nvPr>
            <p:ph type="title"/>
          </p:nvPr>
        </p:nvSpPr>
        <p:spPr/>
        <p:txBody>
          <a:bodyPr/>
          <a:lstStyle/>
          <a:p>
            <a:pPr algn="ctr"/>
            <a:r>
              <a:rPr lang="en-US" dirty="0">
                <a:solidFill>
                  <a:srgbClr val="FFC000"/>
                </a:solidFill>
              </a:rPr>
              <a:t>Matrix multiplication</a:t>
            </a:r>
            <a:endParaRPr lang="ru-KZ" dirty="0"/>
          </a:p>
        </p:txBody>
      </p:sp>
      <p:sp>
        <p:nvSpPr>
          <p:cNvPr id="3" name="Объект 2">
            <a:extLst>
              <a:ext uri="{FF2B5EF4-FFF2-40B4-BE49-F238E27FC236}">
                <a16:creationId xmlns:a16="http://schemas.microsoft.com/office/drawing/2014/main" id="{C046BFA4-EFAE-4353-BA48-2D3CF7E4B447}"/>
              </a:ext>
            </a:extLst>
          </p:cNvPr>
          <p:cNvSpPr>
            <a:spLocks noGrp="1"/>
          </p:cNvSpPr>
          <p:nvPr>
            <p:ph idx="1"/>
          </p:nvPr>
        </p:nvSpPr>
        <p:spPr/>
        <p:txBody>
          <a:bodyPr>
            <a:normAutofit fontScale="77500" lnSpcReduction="20000"/>
          </a:bodyPr>
          <a:lstStyle/>
          <a:p>
            <a:pPr marL="0" indent="0">
              <a:buNone/>
            </a:pPr>
            <a:r>
              <a:rPr lang="en-US" dirty="0"/>
              <a:t>Note that the __global__ keyword specifies that this function is a kernel function, and it must be called from a host to generate the thread hierarchy on the device.</a:t>
            </a:r>
          </a:p>
          <a:p>
            <a:pPr marL="0" indent="0">
              <a:buNone/>
            </a:pPr>
            <a:r>
              <a:rPr lang="en-US" dirty="0"/>
              <a:t>The </a:t>
            </a:r>
            <a:r>
              <a:rPr lang="en-US" dirty="0" err="1"/>
              <a:t>threadIdx.x</a:t>
            </a:r>
            <a:r>
              <a:rPr lang="en-US" dirty="0"/>
              <a:t> and </a:t>
            </a:r>
            <a:r>
              <a:rPr lang="en-US" dirty="0" err="1"/>
              <a:t>threadIdy.y</a:t>
            </a:r>
            <a:r>
              <a:rPr lang="en-US" dirty="0"/>
              <a:t> are the threads indexes in the grid. We also note again that all these threads execute the same kernel code, so different threads will have different values with different thread coordinates. In this parallel version, the loop variables </a:t>
            </a:r>
            <a:r>
              <a:rPr lang="en-US" dirty="0" err="1"/>
              <a:t>i</a:t>
            </a:r>
            <a:r>
              <a:rPr lang="en-US" i="1" dirty="0"/>
              <a:t> </a:t>
            </a:r>
            <a:r>
              <a:rPr lang="en-US" dirty="0"/>
              <a:t>and </a:t>
            </a:r>
            <a:r>
              <a:rPr lang="en-US" i="1" dirty="0"/>
              <a:t>j </a:t>
            </a:r>
            <a:r>
              <a:rPr lang="en-US" dirty="0"/>
              <a:t>of the sequential version (refer to the code in the </a:t>
            </a:r>
            <a:r>
              <a:rPr lang="en-US" i="1" dirty="0"/>
              <a:t>How to do it </a:t>
            </a:r>
            <a:r>
              <a:rPr lang="en-US" dirty="0"/>
              <a:t>section) are now replaced with </a:t>
            </a:r>
            <a:r>
              <a:rPr lang="en-US" dirty="0" err="1"/>
              <a:t>threadIdx.x</a:t>
            </a:r>
            <a:r>
              <a:rPr lang="en-US" dirty="0"/>
              <a:t> and </a:t>
            </a:r>
            <a:r>
              <a:rPr lang="en-US" dirty="0" err="1"/>
              <a:t>threadIdx.y</a:t>
            </a:r>
            <a:r>
              <a:rPr lang="en-US" dirty="0"/>
              <a:t>. The loop iteration through these indexes is simply replaced by these thread indexes, so in the parallel version, we have only one loop iteration.</a:t>
            </a:r>
          </a:p>
          <a:p>
            <a:pPr marL="0" indent="0">
              <a:buNone/>
            </a:pPr>
            <a:r>
              <a:rPr lang="en-US" dirty="0"/>
              <a:t>When the kernel </a:t>
            </a:r>
            <a:r>
              <a:rPr lang="en-US" dirty="0" err="1"/>
              <a:t>MatrixMulKernel</a:t>
            </a:r>
            <a:r>
              <a:rPr lang="en-US" dirty="0"/>
              <a:t> is invoked, it is executed as a grid of the size 2×2 of parallel threads:</a:t>
            </a:r>
          </a:p>
          <a:p>
            <a:r>
              <a:rPr lang="da-DK" dirty="0"/>
              <a:t>mod = compiler.SourceModule(kernel_code)</a:t>
            </a:r>
          </a:p>
          <a:p>
            <a:r>
              <a:rPr lang="en-US" dirty="0" err="1"/>
              <a:t>matrixmul</a:t>
            </a:r>
            <a:r>
              <a:rPr lang="en-US" dirty="0"/>
              <a:t> = </a:t>
            </a:r>
            <a:r>
              <a:rPr lang="en-US" dirty="0" err="1"/>
              <a:t>mod.get_function</a:t>
            </a:r>
            <a:r>
              <a:rPr lang="en-US" dirty="0"/>
              <a:t>("</a:t>
            </a:r>
            <a:r>
              <a:rPr lang="en-US" dirty="0" err="1"/>
              <a:t>MatrixMulKernel</a:t>
            </a:r>
            <a:r>
              <a:rPr lang="en-US" dirty="0"/>
              <a:t>")</a:t>
            </a:r>
          </a:p>
          <a:p>
            <a:r>
              <a:rPr lang="en-US" dirty="0" err="1"/>
              <a:t>matrixmul</a:t>
            </a:r>
            <a:r>
              <a:rPr lang="en-US" dirty="0"/>
              <a:t>(</a:t>
            </a:r>
          </a:p>
          <a:p>
            <a:r>
              <a:rPr lang="en-US" dirty="0" err="1"/>
              <a:t>a_gpu</a:t>
            </a:r>
            <a:r>
              <a:rPr lang="en-US" dirty="0"/>
              <a:t>, </a:t>
            </a:r>
            <a:r>
              <a:rPr lang="en-US" dirty="0" err="1"/>
              <a:t>b_gpu</a:t>
            </a:r>
            <a:r>
              <a:rPr lang="en-US" dirty="0"/>
              <a:t>,</a:t>
            </a:r>
          </a:p>
          <a:p>
            <a:r>
              <a:rPr lang="en-US" dirty="0" err="1"/>
              <a:t>c_gpu</a:t>
            </a:r>
            <a:r>
              <a:rPr lang="en-US" dirty="0"/>
              <a:t>,</a:t>
            </a:r>
          </a:p>
          <a:p>
            <a:r>
              <a:rPr lang="en-US" dirty="0"/>
              <a:t>block = (MATRIX_SIZE, MATRIX_SIZE, 1),</a:t>
            </a:r>
          </a:p>
          <a:p>
            <a:r>
              <a:rPr lang="ru-KZ" dirty="0"/>
              <a:t>)</a:t>
            </a:r>
          </a:p>
        </p:txBody>
      </p:sp>
    </p:spTree>
    <p:extLst>
      <p:ext uri="{BB962C8B-B14F-4D97-AF65-F5344CB8AC3E}">
        <p14:creationId xmlns:p14="http://schemas.microsoft.com/office/powerpoint/2010/main" val="1960646904"/>
      </p:ext>
    </p:extLst>
  </p:cSld>
  <p:clrMapOvr>
    <a:masterClrMapping/>
  </p:clrMapOvr>
</p:sld>
</file>

<file path=ppt/theme/theme1.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Дивиденд</Template>
  <TotalTime>27</TotalTime>
  <Words>1072</Words>
  <Application>Microsoft Office PowerPoint</Application>
  <PresentationFormat>Широкоэкранный</PresentationFormat>
  <Paragraphs>63</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Corbel</vt:lpstr>
      <vt:lpstr>Gill Sans MT</vt:lpstr>
      <vt:lpstr>Wingdings 2</vt:lpstr>
      <vt:lpstr>Дивиденд</vt:lpstr>
      <vt:lpstr>The lecture 13</vt:lpstr>
      <vt:lpstr>Pycuda memory</vt:lpstr>
      <vt:lpstr>Pycuda memory</vt:lpstr>
      <vt:lpstr>Pycuda memory</vt:lpstr>
      <vt:lpstr>Matrix multiplication</vt:lpstr>
      <vt:lpstr>Matrix multiplication</vt:lpstr>
      <vt:lpstr>Matrix multiplication</vt:lpstr>
      <vt:lpstr>Matrix multiplication</vt:lpstr>
      <vt:lpstr>Matrix multiplication</vt:lpstr>
      <vt:lpstr>Matrix multiplication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lecture 13</dc:title>
  <dc:creator>Владислав Карюкин</dc:creator>
  <cp:lastModifiedBy>Владислав Карюкин</cp:lastModifiedBy>
  <cp:revision>3</cp:revision>
  <dcterms:created xsi:type="dcterms:W3CDTF">2022-09-04T15:40:55Z</dcterms:created>
  <dcterms:modified xsi:type="dcterms:W3CDTF">2022-09-04T16:08:06Z</dcterms:modified>
</cp:coreProperties>
</file>